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61" r:id="rId2"/>
    <p:sldId id="281" r:id="rId3"/>
    <p:sldId id="268" r:id="rId4"/>
    <p:sldId id="270" r:id="rId5"/>
    <p:sldId id="269" r:id="rId6"/>
    <p:sldId id="271" r:id="rId7"/>
    <p:sldId id="272" r:id="rId8"/>
    <p:sldId id="273" r:id="rId9"/>
    <p:sldId id="274" r:id="rId10"/>
    <p:sldId id="275" r:id="rId11"/>
    <p:sldId id="276" r:id="rId12"/>
    <p:sldId id="279" r:id="rId13"/>
    <p:sldId id="277" r:id="rId14"/>
    <p:sldId id="278" r:id="rId15"/>
    <p:sldId id="280" r:id="rId16"/>
    <p:sldId id="283" r:id="rId17"/>
    <p:sldId id="282" r:id="rId18"/>
    <p:sldId id="284" r:id="rId19"/>
    <p:sldId id="285" r:id="rId20"/>
    <p:sldId id="286" r:id="rId21"/>
    <p:sldId id="287" r:id="rId22"/>
    <p:sldId id="288" r:id="rId23"/>
    <p:sldId id="289" r:id="rId24"/>
    <p:sldId id="290" r:id="rId25"/>
    <p:sldId id="291"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903" autoAdjust="0"/>
  </p:normalViewPr>
  <p:slideViewPr>
    <p:cSldViewPr snapToGrid="0">
      <p:cViewPr varScale="1">
        <p:scale>
          <a:sx n="57" d="100"/>
          <a:sy n="57" d="100"/>
        </p:scale>
        <p:origin x="102"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2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463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8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65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0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AD632-9F93-4529-9394-0B4CAFE442E1}" type="slidenum">
              <a:rPr lang="en-US" smtClean="0"/>
              <a:t>23</a:t>
            </a:fld>
            <a:endParaRPr lang="en-US"/>
          </a:p>
        </p:txBody>
      </p:sp>
    </p:spTree>
    <p:extLst>
      <p:ext uri="{BB962C8B-B14F-4D97-AF65-F5344CB8AC3E}">
        <p14:creationId xmlns:p14="http://schemas.microsoft.com/office/powerpoint/2010/main" val="4032336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DC50A-08C2-29B8-6383-EE324EB3B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33708-AF62-DE31-F5E1-FC9D85D1B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97C8F-93B3-F7F0-08AA-EDAA2D7547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5D1726-CBA5-9B04-4BAC-56FAF565B4C8}"/>
              </a:ext>
            </a:extLst>
          </p:cNvPr>
          <p:cNvSpPr>
            <a:spLocks noGrp="1"/>
          </p:cNvSpPr>
          <p:nvPr>
            <p:ph type="sldNum" sz="quarter" idx="5"/>
          </p:nvPr>
        </p:nvSpPr>
        <p:spPr/>
        <p:txBody>
          <a:bodyPr/>
          <a:lstStyle/>
          <a:p>
            <a:fld id="{81EAD632-9F93-4529-9394-0B4CAFE442E1}" type="slidenum">
              <a:rPr lang="en-US" smtClean="0"/>
              <a:t>24</a:t>
            </a:fld>
            <a:endParaRPr lang="en-US"/>
          </a:p>
        </p:txBody>
      </p:sp>
    </p:spTree>
    <p:extLst>
      <p:ext uri="{BB962C8B-B14F-4D97-AF65-F5344CB8AC3E}">
        <p14:creationId xmlns:p14="http://schemas.microsoft.com/office/powerpoint/2010/main" val="344113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11A5F-8B29-A21B-F636-C4862840B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F2BDB-B4E2-E5D1-F7F4-1E411EBC0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08F27-AF68-B9FB-A6BE-88F1BF35D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737766-5E11-50A6-105A-2C77EEE93CA0}"/>
              </a:ext>
            </a:extLst>
          </p:cNvPr>
          <p:cNvSpPr>
            <a:spLocks noGrp="1"/>
          </p:cNvSpPr>
          <p:nvPr>
            <p:ph type="sldNum" sz="quarter" idx="5"/>
          </p:nvPr>
        </p:nvSpPr>
        <p:spPr/>
        <p:txBody>
          <a:bodyPr/>
          <a:lstStyle/>
          <a:p>
            <a:fld id="{81EAD632-9F93-4529-9394-0B4CAFE442E1}" type="slidenum">
              <a:rPr lang="en-US" smtClean="0"/>
              <a:t>25</a:t>
            </a:fld>
            <a:endParaRPr lang="en-US"/>
          </a:p>
        </p:txBody>
      </p:sp>
    </p:spTree>
    <p:extLst>
      <p:ext uri="{BB962C8B-B14F-4D97-AF65-F5344CB8AC3E}">
        <p14:creationId xmlns:p14="http://schemas.microsoft.com/office/powerpoint/2010/main" val="1381023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42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244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A89A9B41-CB81-6EA7-DB09-64A66372BA9D}"/>
            </a:ext>
          </a:extLst>
        </p:cNvPr>
        <p:cNvGrpSpPr/>
        <p:nvPr/>
      </p:nvGrpSpPr>
      <p:grpSpPr>
        <a:xfrm>
          <a:off x="0" y="0"/>
          <a:ext cx="0" cy="0"/>
          <a:chOff x="0" y="0"/>
          <a:chExt cx="0" cy="0"/>
        </a:xfrm>
      </p:grpSpPr>
      <p:sp>
        <p:nvSpPr>
          <p:cNvPr id="167" name="Google Shape;167;p7:notes">
            <a:extLst>
              <a:ext uri="{FF2B5EF4-FFF2-40B4-BE49-F238E27FC236}">
                <a16:creationId xmlns:a16="http://schemas.microsoft.com/office/drawing/2014/main" id="{41A22A84-288E-0C66-ECDB-1C9E753FAFC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7:notes">
            <a:extLst>
              <a:ext uri="{FF2B5EF4-FFF2-40B4-BE49-F238E27FC236}">
                <a16:creationId xmlns:a16="http://schemas.microsoft.com/office/drawing/2014/main" id="{0DEE5B65-8BAA-C53B-9C61-35C0F6E69F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71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AE9391C7-D8F0-A562-C31D-CFAB1AA3DDDA}"/>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21CEAD3A-7E0D-A01E-75DC-AF5C572146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F34783D0-AA97-5A38-1745-761CC90EEF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03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6DA82680-8702-E83D-F229-FBC14A91486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C9C59D8D-72BC-12DA-ECD9-1BADC5F1D27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CFFEEA7-932F-E387-9928-211458D051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82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8211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879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29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5">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6">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err="1"/>
              <a:t>DetactaX</a:t>
            </a:r>
            <a:r>
              <a:rPr lang="en-US" dirty="0"/>
              <a:t> AI</a:t>
            </a:r>
            <a:endParaRPr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2" name="Google Shape;16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5C6A64CA-2458-4BBF-B194-6A98E858D607}" type="datetime1">
              <a:rPr lang="en-US" smtClean="0"/>
              <a:t>11/28/2025</a:t>
            </a:fld>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3B32F424-EB5E-C94C-E85B-691A924AB880}"/>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Tree>
    <p:extLst>
      <p:ext uri="{BB962C8B-B14F-4D97-AF65-F5344CB8AC3E}">
        <p14:creationId xmlns:p14="http://schemas.microsoft.com/office/powerpoint/2010/main" val="143057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5" name="Google Shape;215;p11">
            <a:extLst>
              <a:ext uri="{FF2B5EF4-FFF2-40B4-BE49-F238E27FC236}">
                <a16:creationId xmlns:a16="http://schemas.microsoft.com/office/drawing/2014/main" id="{99C5B334-2967-3667-FD11-31532C2FCD66}"/>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Tree>
    <p:extLst>
      <p:ext uri="{BB962C8B-B14F-4D97-AF65-F5344CB8AC3E}">
        <p14:creationId xmlns:p14="http://schemas.microsoft.com/office/powerpoint/2010/main" val="204053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sp>
        <p:nvSpPr>
          <p:cNvPr id="4" name="TextBox 3">
            <a:extLst>
              <a:ext uri="{FF2B5EF4-FFF2-40B4-BE49-F238E27FC236}">
                <a16:creationId xmlns:a16="http://schemas.microsoft.com/office/drawing/2014/main" id="{36A13FF1-2D01-9D0D-7CAD-33FE3E59264C}"/>
              </a:ext>
            </a:extLst>
          </p:cNvPr>
          <p:cNvSpPr txBox="1"/>
          <p:nvPr/>
        </p:nvSpPr>
        <p:spPr>
          <a:xfrm>
            <a:off x="841248" y="6382512"/>
            <a:ext cx="2734056" cy="338554"/>
          </a:xfrm>
          <a:prstGeom prst="rect">
            <a:avLst/>
          </a:prstGeom>
          <a:noFill/>
        </p:spPr>
        <p:txBody>
          <a:bodyPr wrap="square" rtlCol="0">
            <a:spAutoFit/>
          </a:bodyPr>
          <a:lstStyle/>
          <a:p>
            <a:pPr algn="ctr"/>
            <a:fld id="{5C6A64CA-2458-4BBF-B194-6A98E858D607}" type="datetime1">
              <a:rPr lang="en-US" sz="1600">
                <a:solidFill>
                  <a:schemeClr val="bg1"/>
                </a:solidFill>
              </a:rPr>
              <a:pPr algn="ctr"/>
              <a:t>11/28/2025</a:t>
            </a:fld>
            <a:endParaRPr lang="en-US" dirty="0">
              <a:solidFill>
                <a:schemeClr val="bg1"/>
              </a:solidFill>
            </a:endParaRPr>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Tree>
    <p:extLst>
      <p:ext uri="{BB962C8B-B14F-4D97-AF65-F5344CB8AC3E}">
        <p14:creationId xmlns:p14="http://schemas.microsoft.com/office/powerpoint/2010/main" val="55864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3C6752FF-2095-B1CC-BBC1-93D0070063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Tree>
    <p:extLst>
      <p:ext uri="{BB962C8B-B14F-4D97-AF65-F5344CB8AC3E}">
        <p14:creationId xmlns:p14="http://schemas.microsoft.com/office/powerpoint/2010/main" val="2579243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fld id="{5C6A64CA-2458-4BBF-B194-6A98E858D607}" type="datetime1">
              <a:rPr lang="en-US"/>
              <a:pPr lvl="0"/>
              <a:t>11/28/2025</a:t>
            </a:fld>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277478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fld id="{5C6A64CA-2458-4BBF-B194-6A98E858D607}" type="datetime1">
              <a:rPr lang="en-US"/>
              <a:pPr lvl="0"/>
              <a:t>11/28/2025</a:t>
            </a:fld>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325282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1783080"/>
            <a:ext cx="3734014" cy="3566160"/>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2"/>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623980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15508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0" i="0" u="none" strike="noStrike" cap="none"/>
              <a:t>Zyad Gamal (team leader): Azure Integration &amp; API Deployment.</a:t>
            </a:r>
          </a:p>
          <a:p>
            <a:pPr>
              <a:spcBef>
                <a:spcPts val="0"/>
              </a:spcBef>
              <a:spcAft>
                <a:spcPts val="600"/>
              </a:spcAft>
              <a:buClr>
                <a:srgbClr val="000000"/>
              </a:buClr>
            </a:pPr>
            <a:r>
              <a:rPr lang="en-US" sz="2400" b="0" i="0" u="none" strike="noStrike" cap="none"/>
              <a:t>Basel Mohamed Mostafa: Classification Model structure &amp; Training, Mlflow, and Project Documentation.</a:t>
            </a:r>
          </a:p>
          <a:p>
            <a:pPr>
              <a:spcBef>
                <a:spcPts val="0"/>
              </a:spcBef>
              <a:spcAft>
                <a:spcPts val="600"/>
              </a:spcAft>
              <a:buClr>
                <a:srgbClr val="000000"/>
              </a:buClr>
            </a:pPr>
            <a:r>
              <a:rPr lang="en-US" sz="2400" b="0" i="0" u="none" strike="noStrike" cap="none"/>
              <a:t>Omar Yasser: Project Models Interface GUI using Streamlit.</a:t>
            </a:r>
          </a:p>
          <a:p>
            <a:pPr>
              <a:spcBef>
                <a:spcPts val="0"/>
              </a:spcBef>
              <a:spcAft>
                <a:spcPts val="600"/>
              </a:spcAft>
              <a:buClr>
                <a:srgbClr val="000000"/>
              </a:buClr>
            </a:pPr>
            <a:r>
              <a:rPr lang="en-US" sz="2400" b="0" i="0" u="none" strike="noStrike" cap="none"/>
              <a:t>Mohamed Elfouly: Object Recognition Model.</a:t>
            </a:r>
          </a:p>
          <a:p>
            <a:pPr>
              <a:spcBef>
                <a:spcPts val="0"/>
              </a:spcBef>
              <a:spcAft>
                <a:spcPts val="600"/>
              </a:spcAft>
              <a:buClr>
                <a:srgbClr val="000000"/>
              </a:buClr>
            </a:pPr>
            <a:r>
              <a:rPr lang="en-US" sz="2400" b="0" i="0" u="none" strike="noStrike" cap="none"/>
              <a:t>Zyad Ahmed: Dataset Acquistion &amp; Augmentations.</a:t>
            </a:r>
          </a:p>
          <a:p>
            <a:pPr>
              <a:spcBef>
                <a:spcPts val="0"/>
              </a:spcBef>
              <a:spcAft>
                <a:spcPts val="600"/>
              </a:spcAft>
              <a:buClr>
                <a:srgbClr val="000000"/>
              </a:buClr>
            </a:pPr>
            <a:r>
              <a:rPr lang="en-US" sz="2400" b="0" i="0" u="none" strike="noStrike" cap="none"/>
              <a:t>Abdulrahman: Classification Model Transfer Learning.</a:t>
            </a:r>
          </a:p>
          <a:p>
            <a:pPr>
              <a:spcBef>
                <a:spcPts val="0"/>
              </a:spcBef>
              <a:spcAft>
                <a:spcPts val="600"/>
              </a:spcAft>
              <a:buClr>
                <a:srgbClr val="000000"/>
              </a:buClr>
            </a:pPr>
            <a:endParaRPr lang="en-US" sz="2400" b="0" i="0" u="none" strike="noStrike" cap="none"/>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2">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137036" y="548640"/>
            <a:ext cx="9543405" cy="1188720"/>
          </a:xfrm>
        </p:spPr>
        <p:txBody>
          <a:bodyPr>
            <a:normAutofit/>
          </a:bodyPr>
          <a:lstStyle/>
          <a:p>
            <a:r>
              <a:rPr lang="en-US" sz="5400"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72729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137036" y="548640"/>
            <a:ext cx="9543405" cy="1188720"/>
          </a:xfrm>
        </p:spPr>
        <p:txBody>
          <a:bodyPr>
            <a:normAutofit/>
          </a:bodyPr>
          <a:lstStyle/>
          <a:p>
            <a:r>
              <a:rPr lang="en-US" sz="5400"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88017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Team Members:</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890339" y="4636008"/>
            <a:ext cx="3734014" cy="1572768"/>
          </a:xfrm>
        </p:spPr>
        <p:txBody>
          <a:bodyPr vert="horz" lIns="91440" tIns="45720" rIns="91440" bIns="45720" rtlCol="0">
            <a:normAutofit/>
          </a:bodyPr>
          <a:lstStyle/>
          <a:p>
            <a:r>
              <a:rPr lang="en-US">
                <a:solidFill>
                  <a:schemeClr val="tx1"/>
                </a:solidFill>
              </a:rPr>
              <a:t>List of Team members and tasks worked on.</a:t>
            </a:r>
          </a:p>
        </p:txBody>
      </p:sp>
      <p:pic>
        <p:nvPicPr>
          <p:cNvPr id="5" name="Picture 4" descr="Person writing on a notepad">
            <a:extLst>
              <a:ext uri="{FF2B5EF4-FFF2-40B4-BE49-F238E27FC236}">
                <a16:creationId xmlns:a16="http://schemas.microsoft.com/office/drawing/2014/main" id="{38DE3E0C-86D5-1E10-9BF4-38ABC0483134}"/>
              </a:ext>
            </a:extLst>
          </p:cNvPr>
          <p:cNvPicPr>
            <a:picLocks noChangeAspect="1"/>
          </p:cNvPicPr>
          <p:nvPr/>
        </p:nvPicPr>
        <p:blipFill>
          <a:blip r:embed="rId2"/>
          <a:srcRect l="13947" r="6563"/>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2FDDF13F-84DC-FA29-7DF7-141F4FB78CFF}"/>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3945499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C2AC-82D8-436A-67D2-0A903560E7AB}"/>
              </a:ext>
            </a:extLst>
          </p:cNvPr>
          <p:cNvSpPr>
            <a:spLocks noGrp="1"/>
          </p:cNvSpPr>
          <p:nvPr>
            <p:ph type="title"/>
          </p:nvPr>
        </p:nvSpPr>
        <p:spPr>
          <a:xfrm>
            <a:off x="640080" y="854775"/>
            <a:ext cx="4368602" cy="1956841"/>
          </a:xfrm>
        </p:spPr>
        <p:txBody>
          <a:bodyPr anchor="b">
            <a:normAutofit/>
          </a:bodyPr>
          <a:lstStyle/>
          <a:p>
            <a:r>
              <a:rPr lang="en-US" sz="5000" dirty="0"/>
              <a:t>Basel Mohamed Mostafa</a:t>
            </a:r>
          </a:p>
        </p:txBody>
      </p:sp>
      <p:sp>
        <p:nvSpPr>
          <p:cNvPr id="3" name="Content Placeholder 2">
            <a:extLst>
              <a:ext uri="{FF2B5EF4-FFF2-40B4-BE49-F238E27FC236}">
                <a16:creationId xmlns:a16="http://schemas.microsoft.com/office/drawing/2014/main" id="{7488926B-51D7-6F92-4080-7524BFDC0B43}"/>
              </a:ext>
            </a:extLst>
          </p:cNvPr>
          <p:cNvSpPr>
            <a:spLocks noGrp="1"/>
          </p:cNvSpPr>
          <p:nvPr>
            <p:ph idx="1"/>
          </p:nvPr>
        </p:nvSpPr>
        <p:spPr>
          <a:xfrm>
            <a:off x="640080" y="2872899"/>
            <a:ext cx="4243589" cy="3320668"/>
          </a:xfrm>
        </p:spPr>
        <p:txBody>
          <a:bodyPr>
            <a:normAutofit/>
          </a:bodyPr>
          <a:lstStyle/>
          <a:p>
            <a:pPr marL="0" indent="0">
              <a:buNone/>
            </a:pPr>
            <a:r>
              <a:rPr lang="en-US" sz="2400" b="1" dirty="0"/>
              <a:t>Worked on:</a:t>
            </a:r>
            <a:endParaRPr lang="en-US" sz="2200" dirty="0"/>
          </a:p>
          <a:p>
            <a:r>
              <a:rPr lang="en-US" sz="2200" dirty="0"/>
              <a:t>Image Classification Model.</a:t>
            </a:r>
          </a:p>
          <a:p>
            <a:r>
              <a:rPr lang="en-US" sz="2200" dirty="0" err="1"/>
              <a:t>MLOps</a:t>
            </a:r>
            <a:r>
              <a:rPr lang="en-US" sz="2200" dirty="0"/>
              <a:t> &amp; </a:t>
            </a:r>
            <a:r>
              <a:rPr lang="en-US" sz="2200" dirty="0" err="1"/>
              <a:t>MLFLow</a:t>
            </a:r>
            <a:r>
              <a:rPr lang="en-US" sz="2200" dirty="0"/>
              <a:t>.</a:t>
            </a:r>
          </a:p>
          <a:p>
            <a:r>
              <a:rPr lang="en-US" sz="2200" dirty="0"/>
              <a:t>Project Documentation.</a:t>
            </a:r>
          </a:p>
        </p:txBody>
      </p:sp>
      <p:pic>
        <p:nvPicPr>
          <p:cNvPr id="3074" name="Picture 2">
            <a:extLst>
              <a:ext uri="{FF2B5EF4-FFF2-40B4-BE49-F238E27FC236}">
                <a16:creationId xmlns:a16="http://schemas.microsoft.com/office/drawing/2014/main" id="{7EFEEB15-4835-E105-B007-92A66874A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3"/>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6E8A45-0FE0-BC36-356F-FA288AFE5A1F}"/>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290647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2F5AA-F274-25FD-485A-D694A53BB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0C154-175E-BD76-BD78-1B2B26D178F2}"/>
              </a:ext>
            </a:extLst>
          </p:cNvPr>
          <p:cNvSpPr>
            <a:spLocks noGrp="1"/>
          </p:cNvSpPr>
          <p:nvPr>
            <p:ph type="title"/>
          </p:nvPr>
        </p:nvSpPr>
        <p:spPr>
          <a:xfrm>
            <a:off x="640080" y="664433"/>
            <a:ext cx="4904686" cy="1956841"/>
          </a:xfrm>
        </p:spPr>
        <p:txBody>
          <a:bodyPr anchor="b">
            <a:normAutofit fontScale="90000"/>
          </a:bodyPr>
          <a:lstStyle/>
          <a:p>
            <a:r>
              <a:rPr lang="en-US" sz="5400" b="1" dirty="0"/>
              <a:t>Mohamed Hamada </a:t>
            </a:r>
            <a:r>
              <a:rPr lang="en-US" sz="5400" b="1" dirty="0" err="1"/>
              <a:t>Farghali</a:t>
            </a:r>
            <a:endParaRPr lang="en-US" sz="5000" dirty="0"/>
          </a:p>
        </p:txBody>
      </p:sp>
      <p:sp>
        <p:nvSpPr>
          <p:cNvPr id="3" name="Content Placeholder 2">
            <a:extLst>
              <a:ext uri="{FF2B5EF4-FFF2-40B4-BE49-F238E27FC236}">
                <a16:creationId xmlns:a16="http://schemas.microsoft.com/office/drawing/2014/main" id="{B77AA652-79C3-0A56-A4AC-B6F56A995C7A}"/>
              </a:ext>
            </a:extLst>
          </p:cNvPr>
          <p:cNvSpPr>
            <a:spLocks noGrp="1"/>
          </p:cNvSpPr>
          <p:nvPr>
            <p:ph idx="1"/>
          </p:nvPr>
        </p:nvSpPr>
        <p:spPr>
          <a:xfrm>
            <a:off x="640080" y="2872899"/>
            <a:ext cx="4243589" cy="3320668"/>
          </a:xfrm>
        </p:spPr>
        <p:txBody>
          <a:bodyPr>
            <a:normAutofit/>
          </a:bodyPr>
          <a:lstStyle/>
          <a:p>
            <a:pPr marL="0" indent="0">
              <a:buNone/>
            </a:pPr>
            <a:r>
              <a:rPr lang="en-US" b="1" dirty="0"/>
              <a:t>Worked on:</a:t>
            </a:r>
            <a:endParaRPr lang="en-US" sz="2200" dirty="0"/>
          </a:p>
          <a:p>
            <a:r>
              <a:rPr lang="en-US" sz="2200" dirty="0"/>
              <a:t>Object Detection Model.</a:t>
            </a:r>
          </a:p>
        </p:txBody>
      </p:sp>
      <p:pic>
        <p:nvPicPr>
          <p:cNvPr id="3074" name="Picture 2">
            <a:extLst>
              <a:ext uri="{FF2B5EF4-FFF2-40B4-BE49-F238E27FC236}">
                <a16:creationId xmlns:a16="http://schemas.microsoft.com/office/drawing/2014/main" id="{E25BEE3E-230B-FED1-7B3A-1A095BE679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35" b="18215"/>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95A6F1-DA87-DF14-9019-04D50B45A37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742404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E6E5-F810-948E-4E76-C31B4BD7A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3C245-B58D-71FA-7EF8-DF0533EAFE8F}"/>
              </a:ext>
            </a:extLst>
          </p:cNvPr>
          <p:cNvSpPr>
            <a:spLocks noGrp="1"/>
          </p:cNvSpPr>
          <p:nvPr>
            <p:ph type="title"/>
          </p:nvPr>
        </p:nvSpPr>
        <p:spPr>
          <a:xfrm>
            <a:off x="640080" y="664433"/>
            <a:ext cx="4904686" cy="1956841"/>
          </a:xfrm>
        </p:spPr>
        <p:txBody>
          <a:bodyPr anchor="b">
            <a:normAutofit/>
          </a:bodyPr>
          <a:lstStyle/>
          <a:p>
            <a:r>
              <a:rPr lang="en-US" sz="5400" b="1" dirty="0"/>
              <a:t>Zeyad Gamal Mohamed </a:t>
            </a:r>
            <a:endParaRPr lang="en-US" sz="5000" dirty="0"/>
          </a:p>
        </p:txBody>
      </p:sp>
      <p:sp>
        <p:nvSpPr>
          <p:cNvPr id="3" name="Content Placeholder 2">
            <a:extLst>
              <a:ext uri="{FF2B5EF4-FFF2-40B4-BE49-F238E27FC236}">
                <a16:creationId xmlns:a16="http://schemas.microsoft.com/office/drawing/2014/main" id="{207644AC-974B-9201-3590-460A7FE655AD}"/>
              </a:ext>
            </a:extLst>
          </p:cNvPr>
          <p:cNvSpPr>
            <a:spLocks noGrp="1"/>
          </p:cNvSpPr>
          <p:nvPr>
            <p:ph idx="1"/>
          </p:nvPr>
        </p:nvSpPr>
        <p:spPr>
          <a:xfrm>
            <a:off x="640080" y="2872899"/>
            <a:ext cx="4243589" cy="3320668"/>
          </a:xfrm>
        </p:spPr>
        <p:txBody>
          <a:bodyPr>
            <a:normAutofit/>
          </a:bodyPr>
          <a:lstStyle/>
          <a:p>
            <a:pPr marL="0" indent="0">
              <a:buNone/>
            </a:pPr>
            <a:r>
              <a:rPr lang="en-US" b="1" dirty="0"/>
              <a:t>Worked on:</a:t>
            </a:r>
            <a:endParaRPr lang="en-US" sz="2200" dirty="0"/>
          </a:p>
          <a:p>
            <a:r>
              <a:rPr lang="en-US" sz="2200" dirty="0"/>
              <a:t>Team Leader</a:t>
            </a:r>
          </a:p>
          <a:p>
            <a:r>
              <a:rPr lang="en-US" sz="2200" dirty="0"/>
              <a:t>Azure Deployment</a:t>
            </a:r>
          </a:p>
        </p:txBody>
      </p:sp>
      <p:pic>
        <p:nvPicPr>
          <p:cNvPr id="3074" name="Picture 2">
            <a:extLst>
              <a:ext uri="{FF2B5EF4-FFF2-40B4-BE49-F238E27FC236}">
                <a16:creationId xmlns:a16="http://schemas.microsoft.com/office/drawing/2014/main" id="{EDF9DC4D-3A55-0A25-CFDE-F60715E6D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1" b="15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864E9B-87EF-CA04-1A4D-6799BA5EA9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239976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5" name="Google Shape;215;p11">
            <a:extLst>
              <a:ext uri="{FF2B5EF4-FFF2-40B4-BE49-F238E27FC236}">
                <a16:creationId xmlns:a16="http://schemas.microsoft.com/office/drawing/2014/main" id="{3B373D44-7772-1B0B-95D0-87997B059B7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Tree>
    <p:extLst>
      <p:ext uri="{BB962C8B-B14F-4D97-AF65-F5344CB8AC3E}">
        <p14:creationId xmlns:p14="http://schemas.microsoft.com/office/powerpoint/2010/main" val="7309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19DBE964-1713-A47A-E979-63DCF19409E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 Structure</a:t>
            </a:r>
          </a:p>
        </p:txBody>
      </p:sp>
    </p:spTree>
    <p:extLst>
      <p:ext uri="{BB962C8B-B14F-4D97-AF65-F5344CB8AC3E}">
        <p14:creationId xmlns:p14="http://schemas.microsoft.com/office/powerpoint/2010/main" val="169299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13409FC8-0329-AF09-D5C8-59842D7926CC}"/>
            </a:ext>
          </a:extLst>
        </p:cNvPr>
        <p:cNvGrpSpPr/>
        <p:nvPr/>
      </p:nvGrpSpPr>
      <p:grpSpPr>
        <a:xfrm>
          <a:off x="0" y="0"/>
          <a:ext cx="0" cy="0"/>
          <a:chOff x="0" y="0"/>
          <a:chExt cx="0" cy="0"/>
        </a:xfrm>
      </p:grpSpPr>
      <p:sp>
        <p:nvSpPr>
          <p:cNvPr id="170" name="Google Shape;170;p7">
            <a:extLst>
              <a:ext uri="{FF2B5EF4-FFF2-40B4-BE49-F238E27FC236}">
                <a16:creationId xmlns:a16="http://schemas.microsoft.com/office/drawing/2014/main" id="{77D2B7A5-FBDE-6E26-D759-B7FA3422F41C}"/>
              </a:ext>
            </a:extLst>
          </p:cNvPr>
          <p:cNvSpPr txBox="1">
            <a:spLocks noGrp="1"/>
          </p:cNvSpPr>
          <p:nvPr>
            <p:ph type="title"/>
          </p:nvPr>
        </p:nvSpPr>
        <p:spPr>
          <a:xfrm>
            <a:off x="4876800" y="1285875"/>
            <a:ext cx="6559550" cy="4448175"/>
          </a:xfrm>
          <a:prstGeom prst="rect">
            <a:avLst/>
          </a:prstGeom>
          <a:noFill/>
          <a:ln>
            <a:noFill/>
          </a:ln>
        </p:spPr>
        <p:txBody>
          <a:bodyPr spcFirstLastPara="1" wrap="square" lIns="91425" tIns="45700" rIns="91425" bIns="45700" anchor="ctr" anchorCtr="0">
            <a:normAutofit/>
          </a:bodyPr>
          <a:lstStyle/>
          <a:p>
            <a:r>
              <a:rPr lang="en-US" sz="3200" b="1" dirty="0"/>
              <a:t>Why MobileNetV2?</a:t>
            </a:r>
            <a:br>
              <a:rPr lang="en-US" sz="3200" b="1" dirty="0"/>
            </a:br>
            <a:br>
              <a:rPr lang="en-US" sz="2400" dirty="0"/>
            </a:br>
            <a:r>
              <a:rPr lang="en-US" sz="2000" b="1" dirty="0"/>
              <a:t>Key Architectural Advantages:</a:t>
            </a:r>
            <a:br>
              <a:rPr lang="en-US" sz="2400" b="1" dirty="0"/>
            </a:br>
            <a:r>
              <a:rPr lang="en-US" sz="2000" b="1" dirty="0"/>
              <a:t>1. Inverted Residuals: </a:t>
            </a:r>
            <a:r>
              <a:rPr lang="en-US" sz="2000" dirty="0"/>
              <a:t>connects the input and output bottleneck layers (thin layers) via a skip connection. Unlike traditional </a:t>
            </a:r>
            <a:r>
              <a:rPr lang="en-US" sz="2000" dirty="0" err="1"/>
              <a:t>ResNet</a:t>
            </a:r>
            <a:r>
              <a:rPr lang="en-US" sz="2000" dirty="0"/>
              <a:t> blocks.</a:t>
            </a:r>
            <a:br>
              <a:rPr lang="en-US" sz="2000" dirty="0"/>
            </a:br>
            <a:r>
              <a:rPr lang="en-US" sz="2000" b="1" dirty="0"/>
              <a:t>2. Linear Bottlenecks: </a:t>
            </a:r>
            <a:r>
              <a:rPr lang="en-US" sz="2000" dirty="0"/>
              <a:t>Linear Activation instead of using </a:t>
            </a:r>
            <a:r>
              <a:rPr lang="en-US" sz="2000" dirty="0" err="1"/>
              <a:t>ReLU</a:t>
            </a:r>
            <a:r>
              <a:rPr lang="en-US" sz="2000" dirty="0"/>
              <a:t>.</a:t>
            </a:r>
            <a:br>
              <a:rPr lang="en-US" sz="2000" dirty="0"/>
            </a:br>
            <a:r>
              <a:rPr lang="en-US" sz="2000" b="1" dirty="0"/>
              <a:t>3. Efficiency: </a:t>
            </a:r>
            <a:r>
              <a:rPr lang="en-US" sz="2000" dirty="0"/>
              <a:t>Using </a:t>
            </a:r>
            <a:r>
              <a:rPr lang="en-US" sz="2000" dirty="0" err="1"/>
              <a:t>MobileNet’s</a:t>
            </a:r>
            <a:r>
              <a:rPr lang="en-US" sz="2000" dirty="0"/>
              <a:t> signature </a:t>
            </a:r>
            <a:r>
              <a:rPr lang="en-US" sz="2000" dirty="0" err="1"/>
              <a:t>Depthwise</a:t>
            </a:r>
            <a:r>
              <a:rPr lang="en-US" sz="2000" dirty="0"/>
              <a:t> </a:t>
            </a:r>
            <a:r>
              <a:rPr lang="en-US" sz="2000" dirty="0" err="1"/>
              <a:t>Seperable</a:t>
            </a:r>
            <a:r>
              <a:rPr lang="en-US" sz="2000" dirty="0"/>
              <a:t> Convolution which offers reduction in parameter counts. </a:t>
            </a:r>
            <a:br>
              <a:rPr lang="en-US" sz="2000" dirty="0"/>
            </a:br>
            <a:endParaRPr sz="2400" dirty="0"/>
          </a:p>
        </p:txBody>
      </p:sp>
      <p:sp>
        <p:nvSpPr>
          <p:cNvPr id="171" name="Google Shape;171;p7">
            <a:extLst>
              <a:ext uri="{FF2B5EF4-FFF2-40B4-BE49-F238E27FC236}">
                <a16:creationId xmlns:a16="http://schemas.microsoft.com/office/drawing/2014/main" id="{72F65924-69F7-66E5-B146-F92D53B15474}"/>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72" name="Google Shape;172;p7">
            <a:extLst>
              <a:ext uri="{FF2B5EF4-FFF2-40B4-BE49-F238E27FC236}">
                <a16:creationId xmlns:a16="http://schemas.microsoft.com/office/drawing/2014/main" id="{9724ACCA-CBC3-3A52-DEC0-7131F229564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173" name="Google Shape;173;p7">
            <a:extLst>
              <a:ext uri="{FF2B5EF4-FFF2-40B4-BE49-F238E27FC236}">
                <a16:creationId xmlns:a16="http://schemas.microsoft.com/office/drawing/2014/main" id="{8BE5AB8D-F9DB-C825-B4D2-29C8867DB98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4" name="Google Shape;174;p7">
            <a:extLst>
              <a:ext uri="{FF2B5EF4-FFF2-40B4-BE49-F238E27FC236}">
                <a16:creationId xmlns:a16="http://schemas.microsoft.com/office/drawing/2014/main" id="{C8C42BCE-6C21-8DD2-CE37-04C3AB70B957}"/>
              </a:ext>
            </a:extLst>
          </p:cNvPr>
          <p:cNvPicPr preferRelativeResize="0"/>
          <p:nvPr/>
        </p:nvPicPr>
        <p:blipFill rotWithShape="1">
          <a:blip r:embed="rId3">
            <a:alphaModFix/>
          </a:blip>
          <a:srcRect/>
          <a:stretch/>
        </p:blipFill>
        <p:spPr>
          <a:xfrm>
            <a:off x="587763" y="1677910"/>
            <a:ext cx="3913971" cy="3145809"/>
          </a:xfrm>
          <a:prstGeom prst="roundRect">
            <a:avLst>
              <a:gd name="adj" fmla="val 4167"/>
            </a:avLst>
          </a:prstGeom>
          <a:solidFill>
            <a:srgbClr val="FFFFFF"/>
          </a:solidFill>
          <a:ln w="76200" cap="sq" cmpd="sng">
            <a:solidFill>
              <a:srgbClr val="336EA8"/>
            </a:solidFill>
            <a:prstDash val="solid"/>
            <a:miter lim="800000"/>
            <a:headEnd type="none" w="sm" len="sm"/>
            <a:tailEnd type="none" w="sm" len="sm"/>
          </a:ln>
          <a:effectLst>
            <a:reflection stA="28000" endPos="28000" dist="5000" dir="5400000" sy="-100000" algn="bl" rotWithShape="0"/>
          </a:effectLst>
        </p:spPr>
      </p:pic>
      <p:pic>
        <p:nvPicPr>
          <p:cNvPr id="2" name="Picture 1" descr="A blue text on a black background&#10;&#10;AI-generated content may be incorrect.">
            <a:extLst>
              <a:ext uri="{FF2B5EF4-FFF2-40B4-BE49-F238E27FC236}">
                <a16:creationId xmlns:a16="http://schemas.microsoft.com/office/drawing/2014/main" id="{E49F8154-68AD-CEF9-9692-52D249D174F9}"/>
              </a:ext>
            </a:extLst>
          </p:cNvPr>
          <p:cNvPicPr>
            <a:picLocks noChangeAspect="1"/>
          </p:cNvPicPr>
          <p:nvPr/>
        </p:nvPicPr>
        <p:blipFill>
          <a:blip r:embed="rId4"/>
          <a:stretch>
            <a:fillRect/>
          </a:stretch>
        </p:blipFill>
        <p:spPr>
          <a:xfrm>
            <a:off x="9156273" y="6347222"/>
            <a:ext cx="1475520" cy="383380"/>
          </a:xfrm>
          <a:prstGeom prst="rect">
            <a:avLst/>
          </a:prstGeom>
        </p:spPr>
      </p:pic>
      <p:pic>
        <p:nvPicPr>
          <p:cNvPr id="1026" name="Picture 2" descr="What is MobileNetV2? Features, Architecture, Application and More">
            <a:extLst>
              <a:ext uri="{FF2B5EF4-FFF2-40B4-BE49-F238E27FC236}">
                <a16:creationId xmlns:a16="http://schemas.microsoft.com/office/drawing/2014/main" id="{6EDBB77E-DF94-2A39-A371-AE56D4D11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96" y="1677910"/>
            <a:ext cx="3856704" cy="31458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D968CC-A873-D1FB-3984-B3E5E47B0299}"/>
              </a:ext>
            </a:extLst>
          </p:cNvPr>
          <p:cNvSpPr/>
          <p:nvPr/>
        </p:nvSpPr>
        <p:spPr>
          <a:xfrm>
            <a:off x="838200" y="6347222"/>
            <a:ext cx="2743200" cy="38338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fld id="{5C6A64CA-2458-4BBF-B194-6A98E858D607}" type="datetime1">
              <a:rPr lang="en-US" smtClean="0"/>
              <a:pPr algn="ctr"/>
              <a:t>11/28/2025</a:t>
            </a:fld>
            <a:endParaRPr lang="en-US" dirty="0"/>
          </a:p>
        </p:txBody>
      </p:sp>
    </p:spTree>
    <p:extLst>
      <p:ext uri="{BB962C8B-B14F-4D97-AF65-F5344CB8AC3E}">
        <p14:creationId xmlns:p14="http://schemas.microsoft.com/office/powerpoint/2010/main" val="33716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324E71AD-DD85-6294-CCB7-C429A840B998}"/>
            </a:ext>
          </a:extLst>
        </p:cNvPr>
        <p:cNvGrpSpPr/>
        <p:nvPr/>
      </p:nvGrpSpPr>
      <p:grpSpPr>
        <a:xfrm>
          <a:off x="0" y="0"/>
          <a:ext cx="0" cy="0"/>
          <a:chOff x="0" y="0"/>
          <a:chExt cx="0" cy="0"/>
        </a:xfrm>
      </p:grpSpPr>
      <p:sp>
        <p:nvSpPr>
          <p:cNvPr id="215" name="Google Shape;215;p11">
            <a:extLst>
              <a:ext uri="{FF2B5EF4-FFF2-40B4-BE49-F238E27FC236}">
                <a16:creationId xmlns:a16="http://schemas.microsoft.com/office/drawing/2014/main" id="{A90F6B67-D72F-04C5-4100-BED6FBD49E14}"/>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16" name="Google Shape;216;p11">
            <a:extLst>
              <a:ext uri="{FF2B5EF4-FFF2-40B4-BE49-F238E27FC236}">
                <a16:creationId xmlns:a16="http://schemas.microsoft.com/office/drawing/2014/main" id="{848F96D4-E23B-57AC-AD8E-C4B918CEF42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23B6EAD4-3E87-9F55-E3F4-E386213958B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28DC65ED-E1B2-285F-2CC7-A55C17F8535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6EFE9AD-2CBB-6104-D25E-DA9AB24BF408}"/>
              </a:ext>
            </a:extLst>
          </p:cNvPr>
          <p:cNvSpPr txBox="1"/>
          <p:nvPr/>
        </p:nvSpPr>
        <p:spPr>
          <a:xfrm>
            <a:off x="838200" y="1353312"/>
            <a:ext cx="10515600" cy="584775"/>
          </a:xfrm>
          <a:prstGeom prst="rect">
            <a:avLst/>
          </a:prstGeom>
          <a:noFill/>
        </p:spPr>
        <p:txBody>
          <a:bodyPr wrap="square" rtlCol="0">
            <a:spAutoFit/>
          </a:bodyPr>
          <a:lstStyle/>
          <a:p>
            <a:r>
              <a:rPr lang="en-US" sz="3200" b="1" dirty="0"/>
              <a:t>Performance Comparison:</a:t>
            </a:r>
          </a:p>
        </p:txBody>
      </p:sp>
      <p:pic>
        <p:nvPicPr>
          <p:cNvPr id="5" name="Picture 4">
            <a:extLst>
              <a:ext uri="{FF2B5EF4-FFF2-40B4-BE49-F238E27FC236}">
                <a16:creationId xmlns:a16="http://schemas.microsoft.com/office/drawing/2014/main" id="{046A3E96-B743-FF65-4630-24D35469EE22}"/>
              </a:ext>
            </a:extLst>
          </p:cNvPr>
          <p:cNvPicPr>
            <a:picLocks noChangeAspect="1"/>
          </p:cNvPicPr>
          <p:nvPr/>
        </p:nvPicPr>
        <p:blipFill>
          <a:blip r:embed="rId4"/>
          <a:stretch>
            <a:fillRect/>
          </a:stretch>
        </p:blipFill>
        <p:spPr>
          <a:xfrm>
            <a:off x="964531" y="2300849"/>
            <a:ext cx="10262937" cy="3692739"/>
          </a:xfrm>
          <a:prstGeom prst="rect">
            <a:avLst/>
          </a:prstGeom>
        </p:spPr>
      </p:pic>
    </p:spTree>
    <p:extLst>
      <p:ext uri="{BB962C8B-B14F-4D97-AF65-F5344CB8AC3E}">
        <p14:creationId xmlns:p14="http://schemas.microsoft.com/office/powerpoint/2010/main" val="3155662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2B70DDFC-769E-12E1-9247-1548A0910E8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77020AB-DA0C-DCF1-84F4-62FA2C470AC7}"/>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635000" indent="-457200">
              <a:spcBef>
                <a:spcPts val="0"/>
              </a:spcBef>
              <a:buSzPts val="2800"/>
            </a:pPr>
            <a:r>
              <a:rPr lang="en-US" dirty="0"/>
              <a:t>Model Based on MobileNetV2.</a:t>
            </a:r>
          </a:p>
          <a:p>
            <a:pPr marL="635000" indent="-457200">
              <a:spcBef>
                <a:spcPts val="0"/>
              </a:spcBef>
              <a:buSzPts val="2800"/>
            </a:pPr>
            <a:r>
              <a:rPr lang="en-US" dirty="0"/>
              <a:t>Retrained using Transfer Learning (Unfroze the last 50 layers).</a:t>
            </a:r>
          </a:p>
          <a:p>
            <a:pPr marL="635000" indent="-457200">
              <a:spcBef>
                <a:spcPts val="0"/>
              </a:spcBef>
              <a:buSzPts val="2800"/>
            </a:pPr>
            <a:r>
              <a:rPr lang="en-US" dirty="0"/>
              <a:t>Dataset Used: CIFAR10.</a:t>
            </a:r>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r>
              <a:rPr lang="en-US" b="1" dirty="0"/>
              <a:t>Augmentations Applied on the Dataset:</a:t>
            </a:r>
          </a:p>
          <a:p>
            <a:pPr marL="692150" lvl="0" indent="-514350" algn="l" rtl="0">
              <a:lnSpc>
                <a:spcPct val="90000"/>
              </a:lnSpc>
              <a:spcBef>
                <a:spcPts val="0"/>
              </a:spcBef>
              <a:spcAft>
                <a:spcPts val="0"/>
              </a:spcAft>
              <a:buClr>
                <a:schemeClr val="dk1"/>
              </a:buClr>
              <a:buSzPts val="2800"/>
              <a:buFont typeface="+mj-lt"/>
              <a:buAutoNum type="arabicPeriod"/>
            </a:pPr>
            <a:r>
              <a:rPr lang="en-US" dirty="0"/>
              <a:t>Resizing to 224x224.</a:t>
            </a:r>
          </a:p>
          <a:p>
            <a:pPr marL="692150" lvl="0" indent="-514350" algn="l" rtl="0">
              <a:lnSpc>
                <a:spcPct val="90000"/>
              </a:lnSpc>
              <a:spcBef>
                <a:spcPts val="0"/>
              </a:spcBef>
              <a:spcAft>
                <a:spcPts val="0"/>
              </a:spcAft>
              <a:buClr>
                <a:schemeClr val="dk1"/>
              </a:buClr>
              <a:buSzPts val="2800"/>
              <a:buFont typeface="+mj-lt"/>
              <a:buAutoNum type="arabicPeriod"/>
            </a:pPr>
            <a:r>
              <a:rPr lang="en-US" dirty="0"/>
              <a:t>Random Flip Horizontal and Vertical. </a:t>
            </a:r>
          </a:p>
          <a:p>
            <a:pPr marL="692150" lvl="0" indent="-514350" algn="l" rtl="0">
              <a:lnSpc>
                <a:spcPct val="90000"/>
              </a:lnSpc>
              <a:spcBef>
                <a:spcPts val="0"/>
              </a:spcBef>
              <a:spcAft>
                <a:spcPts val="0"/>
              </a:spcAft>
              <a:buClr>
                <a:schemeClr val="dk1"/>
              </a:buClr>
              <a:buSzPts val="2800"/>
              <a:buFont typeface="+mj-lt"/>
              <a:buAutoNum type="arabicPeriod"/>
            </a:pPr>
            <a:r>
              <a:rPr lang="en-US" dirty="0"/>
              <a:t>Random Brightness.</a:t>
            </a:r>
          </a:p>
          <a:p>
            <a:pPr marL="692150" lvl="0" indent="-514350" algn="l" rtl="0">
              <a:lnSpc>
                <a:spcPct val="90000"/>
              </a:lnSpc>
              <a:spcBef>
                <a:spcPts val="0"/>
              </a:spcBef>
              <a:spcAft>
                <a:spcPts val="0"/>
              </a:spcAft>
              <a:buClr>
                <a:schemeClr val="dk1"/>
              </a:buClr>
              <a:buSzPts val="2800"/>
              <a:buFont typeface="+mj-lt"/>
              <a:buAutoNum type="arabicPeriod"/>
            </a:pPr>
            <a:r>
              <a:rPr lang="en-US" dirty="0"/>
              <a:t>Random Contrast.</a:t>
            </a:r>
          </a:p>
          <a:p>
            <a:pPr marL="692150" lvl="0" indent="-514350" algn="l" rtl="0">
              <a:lnSpc>
                <a:spcPct val="90000"/>
              </a:lnSpc>
              <a:spcBef>
                <a:spcPts val="0"/>
              </a:spcBef>
              <a:spcAft>
                <a:spcPts val="0"/>
              </a:spcAft>
              <a:buClr>
                <a:schemeClr val="dk1"/>
              </a:buClr>
              <a:buSzPts val="2800"/>
              <a:buFont typeface="+mj-lt"/>
              <a:buAutoNum type="arabicPeriod"/>
            </a:pPr>
            <a:r>
              <a:rPr lang="en-US" dirty="0"/>
              <a:t>Random Rotation.</a:t>
            </a:r>
          </a:p>
          <a:p>
            <a:pPr marL="692150" lvl="0" indent="-514350" algn="l" rtl="0">
              <a:lnSpc>
                <a:spcPct val="90000"/>
              </a:lnSpc>
              <a:spcBef>
                <a:spcPts val="0"/>
              </a:spcBef>
              <a:spcAft>
                <a:spcPts val="0"/>
              </a:spcAft>
              <a:buClr>
                <a:schemeClr val="dk1"/>
              </a:buClr>
              <a:buSzPts val="2800"/>
              <a:buFont typeface="+mj-lt"/>
              <a:buAutoNum type="arabicPeriod"/>
            </a:pPr>
            <a:r>
              <a:rPr lang="en-US" dirty="0"/>
              <a:t>Random Zoom.</a:t>
            </a:r>
          </a:p>
          <a:p>
            <a:pPr marL="692150" lvl="0" indent="-514350" algn="l" rtl="0">
              <a:lnSpc>
                <a:spcPct val="90000"/>
              </a:lnSpc>
              <a:spcBef>
                <a:spcPts val="0"/>
              </a:spcBef>
              <a:spcAft>
                <a:spcPts val="0"/>
              </a:spcAft>
              <a:buClr>
                <a:schemeClr val="dk1"/>
              </a:buClr>
              <a:buSzPts val="2800"/>
              <a:buFont typeface="+mj-lt"/>
              <a:buAutoNum type="arabicPeriod"/>
            </a:pPr>
            <a:r>
              <a:rPr lang="en-US" dirty="0"/>
              <a:t>Rescaling (1/255).</a:t>
            </a:r>
          </a:p>
          <a:p>
            <a:pPr marL="228600" lvl="0" indent="-50800" algn="l" rtl="0">
              <a:lnSpc>
                <a:spcPct val="90000"/>
              </a:lnSpc>
              <a:spcBef>
                <a:spcPts val="0"/>
              </a:spcBef>
              <a:spcAft>
                <a:spcPts val="0"/>
              </a:spcAft>
              <a:buClr>
                <a:schemeClr val="dk1"/>
              </a:buClr>
              <a:buSzPts val="2800"/>
              <a:buNone/>
            </a:pPr>
            <a:endParaRPr dirty="0"/>
          </a:p>
        </p:txBody>
      </p:sp>
      <p:sp>
        <p:nvSpPr>
          <p:cNvPr id="215" name="Google Shape;215;p11">
            <a:extLst>
              <a:ext uri="{FF2B5EF4-FFF2-40B4-BE49-F238E27FC236}">
                <a16:creationId xmlns:a16="http://schemas.microsoft.com/office/drawing/2014/main" id="{6CA27835-5713-70C9-C891-A713916306D4}"/>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216" name="Google Shape;216;p11">
            <a:extLst>
              <a:ext uri="{FF2B5EF4-FFF2-40B4-BE49-F238E27FC236}">
                <a16:creationId xmlns:a16="http://schemas.microsoft.com/office/drawing/2014/main" id="{288D89EF-6ECF-B131-BBFA-9F248403530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D0BB49-8860-8849-99A7-1D59637714B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FC30FFAB-2795-FDDC-59A8-A91DDAC6A3C7}"/>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7E48032C-8869-E1B9-839D-EBA4FDD26A75}"/>
              </a:ext>
            </a:extLst>
          </p:cNvPr>
          <p:cNvSpPr txBox="1"/>
          <p:nvPr/>
        </p:nvSpPr>
        <p:spPr>
          <a:xfrm>
            <a:off x="838200" y="1070591"/>
            <a:ext cx="10515600" cy="584775"/>
          </a:xfrm>
          <a:prstGeom prst="rect">
            <a:avLst/>
          </a:prstGeom>
          <a:noFill/>
        </p:spPr>
        <p:txBody>
          <a:bodyPr wrap="square" rtlCol="0">
            <a:spAutoFit/>
          </a:bodyPr>
          <a:lstStyle/>
          <a:p>
            <a:r>
              <a:rPr lang="en-US" sz="3200" b="1" dirty="0"/>
              <a:t>Model Specifications:</a:t>
            </a:r>
          </a:p>
        </p:txBody>
      </p:sp>
    </p:spTree>
    <p:extLst>
      <p:ext uri="{BB962C8B-B14F-4D97-AF65-F5344CB8AC3E}">
        <p14:creationId xmlns:p14="http://schemas.microsoft.com/office/powerpoint/2010/main" val="333016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a:t>
            </a:r>
          </a:p>
          <a:p>
            <a:pPr marL="635000" indent="-457200">
              <a:spcBef>
                <a:spcPts val="0"/>
              </a:spcBef>
              <a:buSzPts val="2800"/>
            </a:pPr>
            <a:r>
              <a:rPr lang="en-US" dirty="0"/>
              <a:t>20 Epochs training cycle with Validation stages in-between.</a:t>
            </a:r>
          </a:p>
          <a:p>
            <a:pPr marL="635000" indent="-457200">
              <a:spcBef>
                <a:spcPts val="0"/>
              </a:spcBef>
              <a:buSzPts val="2800"/>
            </a:pPr>
            <a:endParaRPr lang="en-US" dirty="0"/>
          </a:p>
          <a:p>
            <a:pPr marL="177800" indent="0">
              <a:spcBef>
                <a:spcPts val="0"/>
              </a:spcBef>
              <a:buSzPts val="2800"/>
              <a:buNone/>
            </a:pPr>
            <a:r>
              <a:rPr lang="en-US" b="1" dirty="0"/>
              <a:t>Final Model Results:</a:t>
            </a:r>
          </a:p>
          <a:p>
            <a:pPr marL="635000" indent="-457200">
              <a:spcBef>
                <a:spcPts val="0"/>
              </a:spcBef>
              <a:buSzPts val="2800"/>
            </a:pPr>
            <a:r>
              <a:rPr lang="en-US" dirty="0"/>
              <a:t>Accuracy: 0.8451, Loss: 0.4446, Val Accuracy: 0.8404.</a:t>
            </a:r>
          </a:p>
        </p:txBody>
      </p:sp>
      <p:sp>
        <p:nvSpPr>
          <p:cNvPr id="215" name="Google Shape;215;p11">
            <a:extLst>
              <a:ext uri="{FF2B5EF4-FFF2-40B4-BE49-F238E27FC236}">
                <a16:creationId xmlns:a16="http://schemas.microsoft.com/office/drawing/2014/main" id="{A51B2556-9333-F95A-958E-ACD62A6C09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11/28/2025</a:t>
            </a:fld>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 Specifications:</a:t>
            </a:r>
          </a:p>
        </p:txBody>
      </p:sp>
    </p:spTree>
    <p:extLst>
      <p:ext uri="{BB962C8B-B14F-4D97-AF65-F5344CB8AC3E}">
        <p14:creationId xmlns:p14="http://schemas.microsoft.com/office/powerpoint/2010/main" val="396058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DC2B8-71E9-7FE9-E09F-3E68AE8D5F52}"/>
            </a:ext>
          </a:extLst>
        </p:cNvPr>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BB3527E0-C60C-3CE5-D1EC-063FC516A2ED}"/>
              </a:ext>
            </a:extLst>
          </p:cNvPr>
          <p:cNvPicPr>
            <a:picLocks noChangeAspect="1"/>
          </p:cNvPicPr>
          <p:nvPr/>
        </p:nvPicPr>
        <p:blipFill>
          <a:blip r:embed="rId3">
            <a:extLst>
              <a:ext uri="{28A0092B-C50C-407E-A947-70E740481C1C}">
                <a14:useLocalDpi xmlns:a14="http://schemas.microsoft.com/office/drawing/2010/main" val="0"/>
              </a:ext>
            </a:extLst>
          </a:blip>
          <a:srcRect r="-2" b="16186"/>
          <a:stretch>
            <a:fillRect/>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03799B4E-8632-2AF9-63A6-61564C614F86}"/>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Model Training</a:t>
            </a:r>
          </a:p>
        </p:txBody>
      </p:sp>
      <p:pic>
        <p:nvPicPr>
          <p:cNvPr id="8" name="Content Placeholder 7" descr="A screenshot of a computer&#10;&#10;AI-generated content may be incorrect.">
            <a:extLst>
              <a:ext uri="{FF2B5EF4-FFF2-40B4-BE49-F238E27FC236}">
                <a16:creationId xmlns:a16="http://schemas.microsoft.com/office/drawing/2014/main" id="{7E5A0A61-E2D3-1B3D-727D-B947AD03047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33328" b="1"/>
          <a:stretch>
            <a:fillRect/>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
        <p:nvSpPr>
          <p:cNvPr id="4" name="TextBox 3">
            <a:extLst>
              <a:ext uri="{FF2B5EF4-FFF2-40B4-BE49-F238E27FC236}">
                <a16:creationId xmlns:a16="http://schemas.microsoft.com/office/drawing/2014/main" id="{3609E688-1B8C-DEC1-3E6C-8C48775A1459}"/>
              </a:ext>
            </a:extLst>
          </p:cNvPr>
          <p:cNvSpPr txBox="1"/>
          <p:nvPr/>
        </p:nvSpPr>
        <p:spPr>
          <a:xfrm>
            <a:off x="832104" y="6345936"/>
            <a:ext cx="2761488" cy="338554"/>
          </a:xfrm>
          <a:prstGeom prst="rect">
            <a:avLst/>
          </a:prstGeom>
          <a:noFill/>
        </p:spPr>
        <p:txBody>
          <a:bodyPr wrap="square" rtlCol="0">
            <a:spAutoFit/>
          </a:bodyPr>
          <a:lstStyle/>
          <a:p>
            <a:pPr algn="ctr"/>
            <a:fld id="{5C6A64CA-2458-4BBF-B194-6A98E858D607}" type="datetime1">
              <a:rPr lang="en-US" sz="1600">
                <a:solidFill>
                  <a:schemeClr val="bg1"/>
                </a:solidFill>
              </a:rPr>
              <a:pPr algn="ctr"/>
              <a:t>11/28/2025</a:t>
            </a:fld>
            <a:endParaRPr lang="en-US" sz="1600" dirty="0">
              <a:solidFill>
                <a:schemeClr val="bg1"/>
              </a:solidFill>
            </a:endParaRPr>
          </a:p>
        </p:txBody>
      </p:sp>
    </p:spTree>
    <p:extLst>
      <p:ext uri="{BB962C8B-B14F-4D97-AF65-F5344CB8AC3E}">
        <p14:creationId xmlns:p14="http://schemas.microsoft.com/office/powerpoint/2010/main" val="314560749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959</Words>
  <Application>Microsoft Office PowerPoint</Application>
  <PresentationFormat>Widescreen</PresentationFormat>
  <Paragraphs>166</Paragraphs>
  <Slides>25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Arial</vt:lpstr>
      <vt:lpstr>Office Theme</vt:lpstr>
      <vt:lpstr>DetactaX AI</vt:lpstr>
      <vt:lpstr>Project team:</vt:lpstr>
      <vt:lpstr>PowerPoint Presentation</vt:lpstr>
      <vt:lpstr>PowerPoint Presentation</vt:lpstr>
      <vt:lpstr>Why MobileNetV2?  Key Architectural Advantages: 1. Inverted Residuals: connects the input and output bottleneck layers (thin layers) via a skip connection. Unlike traditional ResNet blocks. 2. Linear Bottlenecks: Linear Activation instead of using ReLU. 3. Efficiency: Using MobileNet’s signature Depthwise Seperable Convolution which offers reduction in parameter counts.  </vt:lpstr>
      <vt:lpstr>PowerPoint Presentation</vt:lpstr>
      <vt:lpstr>PowerPoint Presentation</vt:lpstr>
      <vt:lpstr>PowerPoint Presentation</vt:lpstr>
      <vt:lpstr>Model Training</vt:lpstr>
      <vt:lpstr>PowerPoint Presentation</vt:lpstr>
      <vt:lpstr>PowerPoint Presentation</vt:lpstr>
      <vt:lpstr>Results &amp; Metrics:   </vt:lpstr>
      <vt:lpstr>PowerPoint Presentation</vt:lpstr>
      <vt:lpstr>PowerPoint Presentation</vt:lpstr>
      <vt:lpstr>PowerPoint Presentation</vt:lpstr>
      <vt:lpstr>PowerPoint Presentation</vt:lpstr>
      <vt:lpstr>Model Details:</vt:lpstr>
      <vt:lpstr>Summary</vt:lpstr>
      <vt:lpstr>Model Deployment</vt:lpstr>
      <vt:lpstr>Why Deploy?</vt:lpstr>
      <vt:lpstr>Why Azure?</vt:lpstr>
      <vt:lpstr>Team Members:</vt:lpstr>
      <vt:lpstr>Basel Mohamed Mostafa</vt:lpstr>
      <vt:lpstr>Mohamed Hamada Farghali</vt:lpstr>
      <vt:lpstr>Zeyad Gamal Mohamed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9</cp:revision>
  <dcterms:created xsi:type="dcterms:W3CDTF">2024-03-14T10:03:54Z</dcterms:created>
  <dcterms:modified xsi:type="dcterms:W3CDTF">2025-11-28T13:25:09Z</dcterms:modified>
</cp:coreProperties>
</file>